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6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28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77452-E239-4C27-8CA7-FC820253BE64}" type="datetimeFigureOut">
              <a:rPr lang="fi-FI" smtClean="0"/>
              <a:t>5.10.2016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521973-34D9-4563-A2D3-6FCC9E1553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1445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11CA-74A2-4322-A473-C2DD58587661}" type="datetimeFigureOut">
              <a:rPr lang="fi-FI" smtClean="0"/>
              <a:t>5.10.2016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9CD8B-8C89-4B28-91DC-71A751A7F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283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9CD8B-8C89-4B28-91DC-71A751A7F148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225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406402" y="-100217"/>
            <a:ext cx="8830056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6796" y="4136566"/>
            <a:ext cx="5139273" cy="338554"/>
          </a:xfrm>
        </p:spPr>
        <p:txBody>
          <a:bodyPr lIns="0">
            <a:spAutoFit/>
          </a:bodyPr>
          <a:lstStyle>
            <a:lvl1pPr>
              <a:defRPr sz="2200" b="0" baseline="0"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Otsikko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6796" y="5459961"/>
            <a:ext cx="5139274" cy="430887"/>
          </a:xfrm>
        </p:spPr>
        <p:txBody>
          <a:bodyPr lIns="0">
            <a:sp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dirty="0" smtClean="0"/>
              <a:t>Etunimi Sukunimi</a:t>
            </a:r>
            <a:r>
              <a:rPr lang="fi-FI" noProof="0" dirty="0"/>
              <a:t/>
            </a:r>
            <a:br>
              <a:rPr lang="fi-FI" noProof="0" dirty="0"/>
            </a:br>
            <a:r>
              <a:rPr lang="fi-FI" noProof="0" dirty="0" smtClean="0"/>
              <a:t>Seminaari/tapahtuma </a:t>
            </a:r>
            <a:r>
              <a:rPr lang="fi-FI" noProof="0" dirty="0" err="1" smtClean="0"/>
              <a:t>xx.xx.xxxx</a:t>
            </a:r>
            <a:endParaRPr lang="fi-FI" noProof="0" dirty="0" smtClean="0"/>
          </a:p>
        </p:txBody>
      </p:sp>
      <p:pic>
        <p:nvPicPr>
          <p:cNvPr id="7" name="Picture 6" descr="TK_FI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10" y="3841750"/>
            <a:ext cx="2432071" cy="59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3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pic>
        <p:nvPicPr>
          <p:cNvPr id="8" name="Picture 7" descr="TK_FI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601" y="6347883"/>
            <a:ext cx="1420719" cy="350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704598" y="1600199"/>
            <a:ext cx="7734300" cy="441166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35B284FB-9BFF-42FD-9E05-F9EFF77AD4AF}" type="datetime1">
              <a:rPr lang="fi-FI" smtClean="0"/>
              <a:t>5.10.2016</a:t>
            </a:fld>
            <a:endParaRPr lang="fi-FI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B01E346-A655-4B5C-B2FF-E353A8410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167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noProof="0" dirty="0" smtClean="0"/>
              <a:t>Väliotsikko</a:t>
            </a:r>
            <a:endParaRPr lang="fi-FI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i-FI" noProof="0" dirty="0" smtClean="0"/>
              <a:t>Alaotsikko</a:t>
            </a:r>
          </a:p>
        </p:txBody>
      </p:sp>
      <p:pic>
        <p:nvPicPr>
          <p:cNvPr id="7" name="Picture 6" descr="TK_FI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749" y="5700959"/>
            <a:ext cx="1420719" cy="35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61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pic>
        <p:nvPicPr>
          <p:cNvPr id="9" name="Picture 8" descr="TK_FI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601" y="6347883"/>
            <a:ext cx="1420719" cy="350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94" y="369084"/>
            <a:ext cx="7711806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704850" y="1600199"/>
            <a:ext cx="3754438" cy="441113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6"/>
          </p:nvPr>
        </p:nvSpPr>
        <p:spPr>
          <a:xfrm>
            <a:off x="4669562" y="1600199"/>
            <a:ext cx="3754438" cy="441113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35B284FB-9BFF-42FD-9E05-F9EFF77AD4AF}" type="datetime1">
              <a:rPr lang="fi-FI" smtClean="0"/>
              <a:t>5.10.2016</a:t>
            </a:fld>
            <a:endParaRPr lang="fi-FI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B01E346-A655-4B5C-B2FF-E353A8410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275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ala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pic>
        <p:nvPicPr>
          <p:cNvPr id="12" name="Picture 11" descr="TK_FI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601" y="6347883"/>
            <a:ext cx="1420719" cy="350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760" y="369084"/>
            <a:ext cx="771961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05600" y="2159000"/>
            <a:ext cx="7719612" cy="385233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3B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Muokkaa tekstin perustyylejä napsauttamalla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04850" y="1346205"/>
            <a:ext cx="7726363" cy="312738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35B284FB-9BFF-42FD-9E05-F9EFF77AD4AF}" type="datetime1">
              <a:rPr lang="fi-FI" smtClean="0"/>
              <a:t>5.10.2016</a:t>
            </a:fld>
            <a:endParaRPr lang="fi-FI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B01E346-A655-4B5C-B2FF-E353A8410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169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kaksi palstaa ja pikkukuv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pic>
        <p:nvPicPr>
          <p:cNvPr id="15" name="Picture 14" descr="TK_FI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601" y="6347883"/>
            <a:ext cx="1420719" cy="350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1940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7"/>
          </p:nvPr>
        </p:nvSpPr>
        <p:spPr>
          <a:xfrm>
            <a:off x="704598" y="4842000"/>
            <a:ext cx="2123269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6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2827867" y="4842000"/>
            <a:ext cx="2176863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9"/>
          </p:nvPr>
        </p:nvSpPr>
        <p:spPr>
          <a:xfrm>
            <a:off x="5004730" y="4842000"/>
            <a:ext cx="2123269" cy="14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noProof="0" smtClean="0"/>
              <a:t>Lisää kuva napsauttamalla kuvaketta</a:t>
            </a:r>
            <a:endParaRPr lang="fi-FI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705132" y="1600200"/>
            <a:ext cx="3739288" cy="270986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669200" y="1600200"/>
            <a:ext cx="3739288" cy="270986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35B284FB-9BFF-42FD-9E05-F9EFF77AD4AF}" type="datetime1">
              <a:rPr lang="fi-FI" smtClean="0"/>
              <a:t>5.10.2016</a:t>
            </a:fld>
            <a:endParaRPr lang="fi-FI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B01E346-A655-4B5C-B2FF-E353A8410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254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406402" y="-100217"/>
            <a:ext cx="8830056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812798" y="4148156"/>
            <a:ext cx="5139273" cy="384721"/>
          </a:xfrm>
        </p:spPr>
        <p:txBody>
          <a:bodyPr>
            <a:spAutoFit/>
          </a:bodyPr>
          <a:lstStyle>
            <a:lvl1pPr>
              <a:defRPr sz="2500" b="1" baseline="0"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797" y="5025331"/>
            <a:ext cx="5139274" cy="430887"/>
          </a:xfrm>
        </p:spPr>
        <p:txBody>
          <a:bodyPr>
            <a:spAutoFit/>
          </a:bodyPr>
          <a:lstStyle>
            <a:lvl1pPr marL="0" indent="0" algn="l">
              <a:buNone/>
              <a:defRPr sz="14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Etunimi Sukunimi etunimi.sukunimi@stat.fi</a:t>
            </a:r>
            <a:br>
              <a:rPr lang="fi-FI" dirty="0" smtClean="0"/>
            </a:br>
            <a:r>
              <a:rPr lang="fi-FI" dirty="0" smtClean="0"/>
              <a:t>Seminaari/tapahtuma </a:t>
            </a:r>
            <a:r>
              <a:rPr lang="fi-FI" noProof="0" dirty="0" err="1" smtClean="0"/>
              <a:t>xx.xx.xxxx</a:t>
            </a:r>
            <a:endParaRPr lang="fi-FI" dirty="0"/>
          </a:p>
        </p:txBody>
      </p:sp>
      <p:pic>
        <p:nvPicPr>
          <p:cNvPr id="12" name="Picture 11" descr="TK_FI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399" y="3873858"/>
            <a:ext cx="2432071" cy="59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83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599" y="366766"/>
            <a:ext cx="7734802" cy="43088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598" y="1599955"/>
            <a:ext cx="7734803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fi-FI" noProof="0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35B284FB-9BFF-42FD-9E05-F9EFF77AD4AF}" type="datetime1">
              <a:rPr lang="fi-FI" smtClean="0"/>
              <a:t>5.10.2016</a:t>
            </a:fld>
            <a:endParaRPr lang="fi-FI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B01E346-A655-4B5C-B2FF-E353A8410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322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3B0"/>
        </a:buClr>
        <a:buFont typeface="Lucida Grande"/>
        <a:buChar char="－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Suomalaisten matkailu Viroon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06796" y="5459961"/>
            <a:ext cx="5139274" cy="473976"/>
          </a:xfrm>
        </p:spPr>
        <p:txBody>
          <a:bodyPr/>
          <a:lstStyle/>
          <a:p>
            <a:r>
              <a:rPr lang="fi-FI" dirty="0" smtClean="0"/>
              <a:t>Ossi Nurmi</a:t>
            </a:r>
          </a:p>
          <a:p>
            <a:r>
              <a:rPr lang="fi-FI" dirty="0" err="1" smtClean="0"/>
              <a:t>The</a:t>
            </a:r>
            <a:r>
              <a:rPr lang="fi-FI" dirty="0" smtClean="0"/>
              <a:t> Baltic Guide –seminaari, 13.10.2016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812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Suomalaismatkailijoiden kokonaismenot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01E346-A655-4B5C-B2FF-E353A8410E99}" type="slidenum">
              <a:rPr lang="fi-FI" smtClean="0"/>
              <a:t>10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97" y="1496662"/>
            <a:ext cx="6582027" cy="3942663"/>
          </a:xfrm>
          <a:prstGeom prst="rect">
            <a:avLst/>
          </a:prstGeom>
        </p:spPr>
      </p:pic>
      <p:sp>
        <p:nvSpPr>
          <p:cNvPr id="8" name="Tekstiruutu 7"/>
          <p:cNvSpPr txBox="1"/>
          <p:nvPr/>
        </p:nvSpPr>
        <p:spPr>
          <a:xfrm>
            <a:off x="1076325" y="1127330"/>
            <a:ext cx="597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Kokonaismenot yhteensä, milj. euroa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628650" y="5528505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Lähde: Tilastokeskus; Suomalaisten matkailu 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</p:spPr>
        <p:txBody>
          <a:bodyPr/>
          <a:lstStyle/>
          <a:p>
            <a:r>
              <a:rPr lang="fi-FI" dirty="0" smtClean="0"/>
              <a:t>13.10.2016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</p:spPr>
        <p:txBody>
          <a:bodyPr/>
          <a:lstStyle/>
          <a:p>
            <a:r>
              <a:rPr lang="fi-FI" dirty="0" smtClean="0"/>
              <a:t>Ossi Nurmi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098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Kokonaismenot matkatyypeittäin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01E346-A655-4B5C-B2FF-E353A8410E99}" type="slidenum">
              <a:rPr lang="fi-FI" smtClean="0"/>
              <a:t>11</a:t>
            </a:fld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49" y="1828800"/>
            <a:ext cx="7975600" cy="3657600"/>
          </a:xfrm>
          <a:prstGeom prst="rect">
            <a:avLst/>
          </a:prstGeom>
        </p:spPr>
      </p:pic>
      <p:sp>
        <p:nvSpPr>
          <p:cNvPr id="9" name="Tekstiruutu 8"/>
          <p:cNvSpPr txBox="1"/>
          <p:nvPr/>
        </p:nvSpPr>
        <p:spPr>
          <a:xfrm>
            <a:off x="200025" y="5531185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Lähde: Tilastokeskus; Suomalaisten matkailu 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200025" y="1255804"/>
            <a:ext cx="481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PÄIVÄMATKAT JA RISTEILYT</a:t>
            </a:r>
          </a:p>
          <a:p>
            <a:r>
              <a:rPr lang="fi-FI" sz="1200" b="1" dirty="0" smtClean="0"/>
              <a:t>MILJ. EUROA</a:t>
            </a:r>
            <a:endParaRPr lang="fi-FI" b="1" dirty="0"/>
          </a:p>
        </p:txBody>
      </p:sp>
      <p:sp>
        <p:nvSpPr>
          <p:cNvPr id="11" name="Tekstiruutu 10"/>
          <p:cNvSpPr txBox="1"/>
          <p:nvPr/>
        </p:nvSpPr>
        <p:spPr>
          <a:xfrm>
            <a:off x="4333875" y="1301278"/>
            <a:ext cx="481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YÖPYMISIÄ VIROSSA SISÄLTÄNEET MATKAT</a:t>
            </a:r>
          </a:p>
          <a:p>
            <a:r>
              <a:rPr lang="fi-FI" sz="1200" b="1" dirty="0"/>
              <a:t>MILJ. EUROA</a:t>
            </a:r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</p:spPr>
        <p:txBody>
          <a:bodyPr/>
          <a:lstStyle/>
          <a:p>
            <a:r>
              <a:rPr lang="fi-FI" dirty="0" smtClean="0"/>
              <a:t>13.10.2016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</p:spPr>
        <p:txBody>
          <a:bodyPr/>
          <a:lstStyle/>
          <a:p>
            <a:r>
              <a:rPr lang="fi-FI" dirty="0" smtClean="0"/>
              <a:t>Ossi Nurmi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062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 rahankäytöstä vuonna 2015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5101" y="1523999"/>
            <a:ext cx="7734300" cy="4411663"/>
          </a:xfrm>
        </p:spPr>
        <p:txBody>
          <a:bodyPr/>
          <a:lstStyle/>
          <a:p>
            <a:r>
              <a:rPr lang="fi-FI" sz="1800" dirty="0" smtClean="0"/>
              <a:t>Suomalainen matkailija käytti keskimäärin 360 euroa per matka per henkilö, joista</a:t>
            </a:r>
          </a:p>
          <a:p>
            <a:pPr lvl="1"/>
            <a:r>
              <a:rPr lang="fi-FI" sz="1800" dirty="0" smtClean="0"/>
              <a:t>210 euroa käytettiin maissa Virossa</a:t>
            </a:r>
          </a:p>
          <a:p>
            <a:pPr lvl="1"/>
            <a:r>
              <a:rPr lang="fi-FI" sz="1800" dirty="0"/>
              <a:t>150 euroa käytettiin matkalippuihin ja </a:t>
            </a:r>
            <a:r>
              <a:rPr lang="fi-FI" sz="1800" dirty="0" smtClean="0"/>
              <a:t>laivalla</a:t>
            </a:r>
          </a:p>
          <a:p>
            <a:r>
              <a:rPr lang="fi-FI" sz="1800" dirty="0" smtClean="0"/>
              <a:t>Virossa yöpynyt matkailija käytti matkallaan noin 440 euroa</a:t>
            </a:r>
          </a:p>
          <a:p>
            <a:r>
              <a:rPr lang="fi-FI" sz="1800" dirty="0" smtClean="0"/>
              <a:t>Päivä- ja risteilymatkailijat käyttivät vain noin 230 euroa </a:t>
            </a:r>
          </a:p>
          <a:p>
            <a:r>
              <a:rPr lang="fi-FI" sz="1800" dirty="0" smtClean="0"/>
              <a:t>Suomalaismatkailijoiden kokonaismenot Virossa olivat noin 970 milj. euroa, joista</a:t>
            </a:r>
          </a:p>
          <a:p>
            <a:pPr lvl="1"/>
            <a:r>
              <a:rPr lang="fi-FI" sz="1800" dirty="0" smtClean="0"/>
              <a:t>Noin 570 milj. euroa </a:t>
            </a:r>
            <a:r>
              <a:rPr lang="fi-FI" sz="1800" dirty="0" smtClean="0"/>
              <a:t>käytettiin </a:t>
            </a:r>
            <a:r>
              <a:rPr lang="fi-FI" sz="1800" dirty="0" smtClean="0"/>
              <a:t>maissa Virossa</a:t>
            </a:r>
          </a:p>
          <a:p>
            <a:pPr lvl="1"/>
            <a:r>
              <a:rPr lang="fi-FI" sz="1800" dirty="0" smtClean="0"/>
              <a:t>Noin 400 milj. euroa matkalippuihin ja laivalla</a:t>
            </a:r>
          </a:p>
          <a:p>
            <a:r>
              <a:rPr lang="fi-FI" sz="1800" dirty="0" smtClean="0"/>
              <a:t>Päivä- ja risteilymatkailijoiden osuus oli</a:t>
            </a:r>
          </a:p>
          <a:p>
            <a:pPr lvl="1"/>
            <a:r>
              <a:rPr lang="fi-FI" sz="1800" dirty="0" smtClean="0"/>
              <a:t>Noin 15 prosenttia kulutuksesta maissa Virossa</a:t>
            </a:r>
          </a:p>
          <a:p>
            <a:pPr lvl="1"/>
            <a:r>
              <a:rPr lang="fi-FI" sz="1800" dirty="0" smtClean="0"/>
              <a:t>Noin 36 prosenttia kulutuksesta matkalippuihin ja laivalla</a:t>
            </a:r>
          </a:p>
          <a:p>
            <a:pPr lvl="1"/>
            <a:endParaRPr lang="fi-FI" sz="18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01E346-A655-4B5C-B2FF-E353A8410E99}" type="slidenum">
              <a:rPr lang="fi-FI" smtClean="0"/>
              <a:t>12</a:t>
            </a:fld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</p:spPr>
        <p:txBody>
          <a:bodyPr/>
          <a:lstStyle/>
          <a:p>
            <a:r>
              <a:rPr lang="fi-FI" dirty="0" smtClean="0"/>
              <a:t>13.10.2016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</p:spPr>
        <p:txBody>
          <a:bodyPr/>
          <a:lstStyle/>
          <a:p>
            <a:r>
              <a:rPr lang="fi-FI" dirty="0" smtClean="0"/>
              <a:t>Ossi Nurmi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551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Esityksen teemat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Suomalaisten matkat Viroon – eri tietolähteet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Matkailijakohtainen rahankäytön profiili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Suomalaisten matkailijoiden kokonaiskulutus Virossa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dirty="0" smtClean="0"/>
              <a:t>13.10.2016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 smtClean="0"/>
              <a:t>Ossi Nurmi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01E346-A655-4B5C-B2FF-E353A8410E9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0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430887"/>
          </a:xfrm>
        </p:spPr>
        <p:txBody>
          <a:bodyPr/>
          <a:lstStyle/>
          <a:p>
            <a:r>
              <a:rPr lang="fi-FI" dirty="0" smtClean="0"/>
              <a:t>Suomalaisten vironmatkailun tietolähteet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8" y="1247775"/>
            <a:ext cx="7734300" cy="4764087"/>
          </a:xfrm>
        </p:spPr>
        <p:txBody>
          <a:bodyPr/>
          <a:lstStyle/>
          <a:p>
            <a:r>
              <a:rPr lang="fi-FI" sz="1600" b="1" dirty="0" smtClean="0"/>
              <a:t>Suomalaisten matkailu –tutkimus</a:t>
            </a:r>
          </a:p>
          <a:p>
            <a:pPr lvl="1"/>
            <a:r>
              <a:rPr lang="fi-FI" sz="1600" dirty="0" smtClean="0"/>
              <a:t>Tilastokeskuksen puhelinhaastatteluna tehtävä tutkimus, jonka kohdejoukkona ovat Suomessa vakituisesti asuvat henkilöt</a:t>
            </a:r>
          </a:p>
          <a:p>
            <a:pPr lvl="1"/>
            <a:r>
              <a:rPr lang="fi-FI" sz="1600" dirty="0" smtClean="0"/>
              <a:t>Kuukausittainen otos noin 2 350 henkilöä</a:t>
            </a:r>
          </a:p>
          <a:p>
            <a:pPr lvl="1"/>
            <a:r>
              <a:rPr lang="fi-FI" sz="1600" dirty="0" smtClean="0"/>
              <a:t>Kysymyksiä koti- ja ulkomaanmatkoista: matkan kestosta, tarkoituksesta, majoituksesta, kulkutavoista ja rahankäytöstä</a:t>
            </a:r>
          </a:p>
          <a:p>
            <a:r>
              <a:rPr lang="fi-FI" sz="1600" b="1" dirty="0" smtClean="0"/>
              <a:t>Viron </a:t>
            </a:r>
            <a:r>
              <a:rPr lang="fi-FI" sz="1600" b="1" dirty="0" err="1" smtClean="0"/>
              <a:t>majoitustilasto</a:t>
            </a:r>
            <a:endParaRPr lang="fi-FI" sz="1600" b="1" dirty="0" smtClean="0"/>
          </a:p>
          <a:p>
            <a:pPr lvl="1"/>
            <a:r>
              <a:rPr lang="fi-FI" sz="1600" dirty="0" smtClean="0"/>
              <a:t>Viron tilastoviraston keräämiä tietoja maksullisten majoitusliikkeiden yöpymisistä kansallisuuksittain</a:t>
            </a:r>
          </a:p>
          <a:p>
            <a:r>
              <a:rPr lang="fi-FI" sz="1600" b="1" dirty="0" smtClean="0"/>
              <a:t>Viron pankin matkustajatilasto</a:t>
            </a:r>
          </a:p>
          <a:p>
            <a:pPr lvl="1"/>
            <a:r>
              <a:rPr lang="fi-FI" sz="1600" dirty="0" smtClean="0"/>
              <a:t>Perustuu Viron Pankin, Tarton yliopiston ja OÜ </a:t>
            </a:r>
            <a:r>
              <a:rPr lang="fi-FI" sz="1600" dirty="0" err="1" smtClean="0"/>
              <a:t>Positium</a:t>
            </a:r>
            <a:r>
              <a:rPr lang="fi-FI" sz="1600" dirty="0" smtClean="0"/>
              <a:t> </a:t>
            </a:r>
            <a:r>
              <a:rPr lang="fi-FI" sz="1600" dirty="0" err="1" smtClean="0"/>
              <a:t>LBS:n</a:t>
            </a:r>
            <a:r>
              <a:rPr lang="fi-FI" sz="1600" dirty="0" smtClean="0"/>
              <a:t> kehittämään matkapuhelinpaikannus –pohjaiseen menetelmään</a:t>
            </a:r>
          </a:p>
          <a:p>
            <a:r>
              <a:rPr lang="fi-FI" sz="1600" b="1" dirty="0" smtClean="0"/>
              <a:t>(Suomen) Liikenneviraston laivamatkustajatilastot </a:t>
            </a:r>
          </a:p>
          <a:p>
            <a:pPr lvl="1"/>
            <a:r>
              <a:rPr lang="fi-FI" sz="1600" dirty="0" smtClean="0"/>
              <a:t>Helsingin ja Tallinnan välisen lauttaliikenteen matkustajat</a:t>
            </a:r>
          </a:p>
          <a:p>
            <a:pPr lvl="1"/>
            <a:r>
              <a:rPr lang="fi-FI" sz="1600" dirty="0" smtClean="0"/>
              <a:t>Lukuihin sisältyvät kaikki kansallisuudet</a:t>
            </a:r>
          </a:p>
          <a:p>
            <a:endParaRPr lang="fi-FI" sz="1600" dirty="0" smtClean="0"/>
          </a:p>
          <a:p>
            <a:endParaRPr lang="fi-FI" sz="1600" dirty="0" smtClean="0"/>
          </a:p>
          <a:p>
            <a:pPr lvl="1"/>
            <a:endParaRPr lang="fi-FI" sz="16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01E346-A655-4B5C-B2FF-E353A8410E99}" type="slidenum">
              <a:rPr lang="fi-FI" smtClean="0"/>
              <a:t>3</a:t>
            </a:fld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</p:spPr>
        <p:txBody>
          <a:bodyPr/>
          <a:lstStyle/>
          <a:p>
            <a:r>
              <a:rPr lang="fi-FI" dirty="0" smtClean="0"/>
              <a:t>13.10.2016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</p:spPr>
        <p:txBody>
          <a:bodyPr/>
          <a:lstStyle/>
          <a:p>
            <a:r>
              <a:rPr lang="fi-FI" dirty="0" smtClean="0"/>
              <a:t>Ossi Nurmi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99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861774"/>
          </a:xfrm>
        </p:spPr>
        <p:txBody>
          <a:bodyPr/>
          <a:lstStyle/>
          <a:p>
            <a:r>
              <a:rPr lang="fi-FI" dirty="0" smtClean="0"/>
              <a:t>Suomalaisten vironmatkailun määrää kuvaavat tiedot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01E346-A655-4B5C-B2FF-E353A8410E99}" type="slidenum">
              <a:rPr lang="fi-FI" smtClean="0"/>
              <a:t>4</a:t>
            </a:fld>
            <a:endParaRPr lang="fi-FI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36" y="1289627"/>
            <a:ext cx="8873326" cy="4683130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4882800" y="1971675"/>
            <a:ext cx="3533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(sisältäen kaikki kansallisuudet)</a:t>
            </a:r>
            <a:endParaRPr lang="fi-FI" sz="1200" dirty="0"/>
          </a:p>
        </p:txBody>
      </p:sp>
      <p:sp>
        <p:nvSpPr>
          <p:cNvPr id="10" name="Tekstiruutu 9"/>
          <p:cNvSpPr txBox="1"/>
          <p:nvPr/>
        </p:nvSpPr>
        <p:spPr>
          <a:xfrm rot="21396548">
            <a:off x="3777900" y="2692576"/>
            <a:ext cx="3533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LAIVAMATKUSTAJAT HELSINKI-TALLINNA</a:t>
            </a:r>
            <a:endParaRPr lang="fi-FI" sz="1200" dirty="0"/>
          </a:p>
        </p:txBody>
      </p:sp>
      <p:sp>
        <p:nvSpPr>
          <p:cNvPr id="11" name="Tekstiruutu 10"/>
          <p:cNvSpPr txBox="1"/>
          <p:nvPr/>
        </p:nvSpPr>
        <p:spPr>
          <a:xfrm rot="21396548">
            <a:off x="5155463" y="3492693"/>
            <a:ext cx="3533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TILASTOKESKUS SUOMALAISTEN MATKAT</a:t>
            </a:r>
            <a:endParaRPr lang="fi-FI" sz="1200" dirty="0"/>
          </a:p>
        </p:txBody>
      </p:sp>
      <p:sp>
        <p:nvSpPr>
          <p:cNvPr id="12" name="Tekstiruutu 11"/>
          <p:cNvSpPr txBox="1"/>
          <p:nvPr/>
        </p:nvSpPr>
        <p:spPr>
          <a:xfrm rot="21396548">
            <a:off x="4900527" y="4023801"/>
            <a:ext cx="3533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VIRON PANKKI MOBIILIPAIKANNUS</a:t>
            </a:r>
            <a:endParaRPr lang="fi-FI" sz="1200" dirty="0"/>
          </a:p>
        </p:txBody>
      </p:sp>
      <p:sp>
        <p:nvSpPr>
          <p:cNvPr id="13" name="Tekstiruutu 12"/>
          <p:cNvSpPr txBox="1"/>
          <p:nvPr/>
        </p:nvSpPr>
        <p:spPr>
          <a:xfrm>
            <a:off x="4887899" y="4509329"/>
            <a:ext cx="3533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VIRON MAJOITUSTILASTO: YÖPYMISET FI</a:t>
            </a:r>
            <a:endParaRPr lang="fi-FI" sz="1200" dirty="0"/>
          </a:p>
        </p:txBody>
      </p:sp>
      <p:sp>
        <p:nvSpPr>
          <p:cNvPr id="14" name="Tekstiruutu 13"/>
          <p:cNvSpPr txBox="1"/>
          <p:nvPr/>
        </p:nvSpPr>
        <p:spPr>
          <a:xfrm>
            <a:off x="5078399" y="5077407"/>
            <a:ext cx="3533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VIRON MAJOITUSTILASTO: SAAPUNEET FI</a:t>
            </a:r>
            <a:endParaRPr lang="fi-FI" sz="1200" dirty="0"/>
          </a:p>
        </p:txBody>
      </p:sp>
      <p:sp>
        <p:nvSpPr>
          <p:cNvPr id="15" name="Tekstiruutu 14"/>
          <p:cNvSpPr txBox="1"/>
          <p:nvPr/>
        </p:nvSpPr>
        <p:spPr>
          <a:xfrm>
            <a:off x="135336" y="5964408"/>
            <a:ext cx="8559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Lähteet: Tilastokeskus, Viron keskuspankki, Viron tilastovirasto, Liikennevirasto</a:t>
            </a:r>
            <a:endParaRPr lang="fi-FI" sz="1400" dirty="0"/>
          </a:p>
        </p:txBody>
      </p:sp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</p:spPr>
        <p:txBody>
          <a:bodyPr/>
          <a:lstStyle/>
          <a:p>
            <a:r>
              <a:rPr lang="fi-FI" dirty="0" smtClean="0"/>
              <a:t>13.10.2016</a:t>
            </a:r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</p:spPr>
        <p:txBody>
          <a:bodyPr/>
          <a:lstStyle/>
          <a:p>
            <a:r>
              <a:rPr lang="fi-FI" dirty="0" smtClean="0"/>
              <a:t>Ossi Nurmi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716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Matkamäärät tyypeittäin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01E346-A655-4B5C-B2FF-E353A8410E99}" type="slidenum">
              <a:rPr lang="fi-FI" smtClean="0"/>
              <a:t>5</a:t>
            </a:fld>
            <a:endParaRPr lang="fi-FI"/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672" y="1068203"/>
            <a:ext cx="7705977" cy="4615915"/>
          </a:xfrm>
          <a:prstGeom prst="rect">
            <a:avLst/>
          </a:prstGeom>
        </p:spPr>
      </p:pic>
      <p:sp>
        <p:nvSpPr>
          <p:cNvPr id="9" name="Tekstiruutu 8"/>
          <p:cNvSpPr txBox="1"/>
          <p:nvPr/>
        </p:nvSpPr>
        <p:spPr>
          <a:xfrm>
            <a:off x="542673" y="5718785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Lähde: Tilastokeskus; Suomalaisten matkailu 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</p:spPr>
        <p:txBody>
          <a:bodyPr/>
          <a:lstStyle/>
          <a:p>
            <a:r>
              <a:rPr lang="fi-FI" dirty="0" smtClean="0"/>
              <a:t>13.10.2016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</p:spPr>
        <p:txBody>
          <a:bodyPr/>
          <a:lstStyle/>
          <a:p>
            <a:r>
              <a:rPr lang="fi-FI" dirty="0" smtClean="0"/>
              <a:t>Ossi Nurmi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648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 matkamääristä vuonna 2015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5101" y="1523999"/>
            <a:ext cx="7734300" cy="4411663"/>
          </a:xfrm>
        </p:spPr>
        <p:txBody>
          <a:bodyPr/>
          <a:lstStyle/>
          <a:p>
            <a:r>
              <a:rPr lang="fi-FI" dirty="0" smtClean="0"/>
              <a:t>Helsingistä Tallinnaan matkusti 4,2 milj. laivamatkustajaa sisältäen kaikki kansallisuudet</a:t>
            </a:r>
          </a:p>
          <a:p>
            <a:r>
              <a:rPr lang="fi-FI" dirty="0" smtClean="0"/>
              <a:t>Suomalaiset tekivät noin 2,7 miljoonaa matkaa Viroon, joista</a:t>
            </a:r>
          </a:p>
          <a:p>
            <a:pPr lvl="1"/>
            <a:r>
              <a:rPr lang="fi-FI" dirty="0" smtClean="0"/>
              <a:t>1,7 milj. matkaa, joissa vähintään yksi yö maissa </a:t>
            </a:r>
          </a:p>
          <a:p>
            <a:pPr lvl="2"/>
            <a:r>
              <a:rPr lang="fi-FI" dirty="0" smtClean="0"/>
              <a:t>keskimäärin matka kesti 2,4 yötä</a:t>
            </a:r>
          </a:p>
          <a:p>
            <a:pPr lvl="1"/>
            <a:r>
              <a:rPr lang="fi-FI" dirty="0" smtClean="0"/>
              <a:t>1,0 milj. päivämatkaa / risteilyä</a:t>
            </a:r>
          </a:p>
          <a:p>
            <a:pPr lvl="1"/>
            <a:r>
              <a:rPr lang="fi-FI" dirty="0" smtClean="0"/>
              <a:t>vapaa-ajan matkojen osuus noin 90 prosenttia</a:t>
            </a:r>
          </a:p>
          <a:p>
            <a:r>
              <a:rPr lang="fi-FI" dirty="0" smtClean="0"/>
              <a:t>Viron majoitustilaston mukaan</a:t>
            </a:r>
          </a:p>
          <a:p>
            <a:pPr lvl="1"/>
            <a:r>
              <a:rPr lang="fi-FI" dirty="0"/>
              <a:t>m</a:t>
            </a:r>
            <a:r>
              <a:rPr lang="fi-FI" dirty="0" smtClean="0"/>
              <a:t>ajoitusliikkeisiin saapui noin 0,9 milj. suomalaista</a:t>
            </a:r>
          </a:p>
          <a:p>
            <a:pPr lvl="1"/>
            <a:r>
              <a:rPr lang="fi-FI" dirty="0" smtClean="0"/>
              <a:t>suomalaisia yöpymisiä oli majoitusliikkeissä noin 1,7 milj.</a:t>
            </a:r>
          </a:p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01E346-A655-4B5C-B2FF-E353A8410E99}" type="slidenum">
              <a:rPr lang="fi-FI" smtClean="0"/>
              <a:t>6</a:t>
            </a:fld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</p:spPr>
        <p:txBody>
          <a:bodyPr/>
          <a:lstStyle/>
          <a:p>
            <a:r>
              <a:rPr lang="fi-FI" dirty="0" smtClean="0"/>
              <a:t>13.10.2016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</p:spPr>
        <p:txBody>
          <a:bodyPr/>
          <a:lstStyle/>
          <a:p>
            <a:r>
              <a:rPr lang="fi-FI" dirty="0" smtClean="0"/>
              <a:t>Ossi Nurmi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646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8" y="1106902"/>
            <a:ext cx="8097863" cy="446737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Rahankäyttö: euroa per matka (per henkilö)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01E346-A655-4B5C-B2FF-E353A8410E99}" type="slidenum">
              <a:rPr lang="fi-FI" smtClean="0"/>
              <a:t>7</a:t>
            </a:fld>
            <a:endParaRPr lang="fi-FI"/>
          </a:p>
        </p:txBody>
      </p:sp>
      <p:sp>
        <p:nvSpPr>
          <p:cNvPr id="11" name="Oikea aaltosulje 10"/>
          <p:cNvSpPr/>
          <p:nvPr/>
        </p:nvSpPr>
        <p:spPr>
          <a:xfrm>
            <a:off x="7520113" y="3101317"/>
            <a:ext cx="366587" cy="1175408"/>
          </a:xfrm>
          <a:prstGeom prst="rightBrace">
            <a:avLst>
              <a:gd name="adj1" fmla="val 29119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Tekstiruutu 11"/>
          <p:cNvSpPr txBox="1"/>
          <p:nvPr/>
        </p:nvSpPr>
        <p:spPr>
          <a:xfrm>
            <a:off x="7772653" y="3340590"/>
            <a:ext cx="1209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MAISSA</a:t>
            </a:r>
          </a:p>
          <a:p>
            <a:r>
              <a:rPr lang="fi-FI" dirty="0" smtClean="0"/>
              <a:t>210 EUR</a:t>
            </a:r>
            <a:endParaRPr lang="fi-FI" dirty="0"/>
          </a:p>
        </p:txBody>
      </p:sp>
      <p:sp>
        <p:nvSpPr>
          <p:cNvPr id="13" name="Tekstiruutu 12"/>
          <p:cNvSpPr txBox="1"/>
          <p:nvPr/>
        </p:nvSpPr>
        <p:spPr>
          <a:xfrm>
            <a:off x="7772653" y="2403830"/>
            <a:ext cx="1371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MATKALLA</a:t>
            </a:r>
          </a:p>
          <a:p>
            <a:r>
              <a:rPr lang="fi-FI" dirty="0" smtClean="0"/>
              <a:t>150 EUR</a:t>
            </a:r>
            <a:endParaRPr lang="fi-FI" dirty="0"/>
          </a:p>
        </p:txBody>
      </p:sp>
      <p:sp>
        <p:nvSpPr>
          <p:cNvPr id="14" name="Oikea aaltosulje 13"/>
          <p:cNvSpPr/>
          <p:nvPr/>
        </p:nvSpPr>
        <p:spPr>
          <a:xfrm>
            <a:off x="7520113" y="2181225"/>
            <a:ext cx="366587" cy="920092"/>
          </a:xfrm>
          <a:prstGeom prst="rightBrace">
            <a:avLst>
              <a:gd name="adj1" fmla="val 26521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00025" y="5531185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Lähde: Tilastokeskus; Suomalaisten matkailu </a:t>
            </a:r>
            <a:endParaRPr lang="fi-FI" dirty="0"/>
          </a:p>
        </p:txBody>
      </p:sp>
      <p:sp>
        <p:nvSpPr>
          <p:cNvPr id="1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</p:spPr>
        <p:txBody>
          <a:bodyPr/>
          <a:lstStyle/>
          <a:p>
            <a:r>
              <a:rPr lang="fi-FI" dirty="0" smtClean="0"/>
              <a:t>13.10.2016</a:t>
            </a:r>
            <a:endParaRPr lang="fi-FI" dirty="0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</p:spPr>
        <p:txBody>
          <a:bodyPr/>
          <a:lstStyle/>
          <a:p>
            <a:r>
              <a:rPr lang="fi-FI" dirty="0" smtClean="0"/>
              <a:t>Ossi Nurmi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105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01E346-A655-4B5C-B2FF-E353A8410E99}" type="slidenum">
              <a:rPr lang="fi-FI" smtClean="0"/>
              <a:t>8</a:t>
            </a:fld>
            <a:endParaRPr lang="fi-FI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42" y="1126847"/>
            <a:ext cx="4285083" cy="4523066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474" y="1126810"/>
            <a:ext cx="4374356" cy="4489643"/>
          </a:xfrm>
          <a:prstGeom prst="rect">
            <a:avLst/>
          </a:prstGeom>
        </p:spPr>
      </p:pic>
      <p:sp>
        <p:nvSpPr>
          <p:cNvPr id="15" name="Tekstiruutu 14"/>
          <p:cNvSpPr txBox="1"/>
          <p:nvPr/>
        </p:nvSpPr>
        <p:spPr>
          <a:xfrm>
            <a:off x="93542" y="479223"/>
            <a:ext cx="481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PÄIVÄMATKAT JA RISTEILYT</a:t>
            </a:r>
          </a:p>
          <a:p>
            <a:r>
              <a:rPr lang="fi-FI" sz="1200" b="1" dirty="0" smtClean="0"/>
              <a:t>EUROA PER MATKA (PER HENKILÖ)</a:t>
            </a:r>
            <a:endParaRPr lang="fi-FI" b="1" dirty="0"/>
          </a:p>
        </p:txBody>
      </p:sp>
      <p:sp>
        <p:nvSpPr>
          <p:cNvPr id="16" name="Tekstiruutu 15"/>
          <p:cNvSpPr txBox="1"/>
          <p:nvPr/>
        </p:nvSpPr>
        <p:spPr>
          <a:xfrm>
            <a:off x="4482749" y="479223"/>
            <a:ext cx="4810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YÖPYMISIÄ VIROSSA SISÄLTÄNEET MATKAT</a:t>
            </a:r>
          </a:p>
          <a:p>
            <a:r>
              <a:rPr lang="fi-FI" sz="1200" b="1" dirty="0" smtClean="0"/>
              <a:t>EUROA PER MATKA (PER HENKILÖ)</a:t>
            </a:r>
            <a:endParaRPr lang="fi-FI" b="1" dirty="0"/>
          </a:p>
        </p:txBody>
      </p:sp>
      <p:sp>
        <p:nvSpPr>
          <p:cNvPr id="18" name="Tekstiruutu 17"/>
          <p:cNvSpPr txBox="1"/>
          <p:nvPr/>
        </p:nvSpPr>
        <p:spPr>
          <a:xfrm>
            <a:off x="171450" y="574082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Lähde: Tilastokeskus; Suomalaisten matkailu </a:t>
            </a:r>
            <a:endParaRPr lang="fi-FI" dirty="0"/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</p:spPr>
        <p:txBody>
          <a:bodyPr/>
          <a:lstStyle/>
          <a:p>
            <a:r>
              <a:rPr lang="fi-FI" dirty="0" smtClean="0"/>
              <a:t>13.10.2016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</p:spPr>
        <p:txBody>
          <a:bodyPr/>
          <a:lstStyle/>
          <a:p>
            <a:r>
              <a:rPr lang="fi-FI" dirty="0" smtClean="0"/>
              <a:t>Ossi Nurmi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655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7472" y="340509"/>
            <a:ext cx="7734803" cy="369332"/>
          </a:xfrm>
        </p:spPr>
        <p:txBody>
          <a:bodyPr/>
          <a:lstStyle/>
          <a:p>
            <a:r>
              <a:rPr lang="fi-FI" sz="2400" dirty="0" smtClean="0"/>
              <a:t>Ikäryhmittäin euroa per matka per henkilö 2012-2015</a:t>
            </a:r>
            <a:endParaRPr lang="fi-FI" sz="2400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B01E346-A655-4B5C-B2FF-E353A8410E99}" type="slidenum">
              <a:rPr lang="fi-FI" smtClean="0"/>
              <a:t>9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219075" y="5559224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Lähde: Tilastokeskus; Suomalaisten matkailu </a:t>
            </a: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299" y="1033387"/>
            <a:ext cx="8085150" cy="4467376"/>
          </a:xfrm>
          <a:prstGeom prst="rect">
            <a:avLst/>
          </a:prstGeom>
        </p:spPr>
      </p:pic>
      <p:sp>
        <p:nvSpPr>
          <p:cNvPr id="1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04599" y="6356350"/>
            <a:ext cx="1281600" cy="365125"/>
          </a:xfrm>
        </p:spPr>
        <p:txBody>
          <a:bodyPr/>
          <a:lstStyle/>
          <a:p>
            <a:r>
              <a:rPr lang="fi-FI" dirty="0" smtClean="0"/>
              <a:t>13.10.2016</a:t>
            </a:r>
            <a:endParaRPr lang="fi-FI" dirty="0"/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87200" y="6356350"/>
            <a:ext cx="2895600" cy="365125"/>
          </a:xfrm>
        </p:spPr>
        <p:txBody>
          <a:bodyPr/>
          <a:lstStyle/>
          <a:p>
            <a:r>
              <a:rPr lang="fi-FI" dirty="0" smtClean="0"/>
              <a:t>Ossi Nurmi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077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__TK">
  <a:themeElements>
    <a:clrScheme name="TK_201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3B0"/>
      </a:accent1>
      <a:accent2>
        <a:srgbClr val="C0D730"/>
      </a:accent2>
      <a:accent3>
        <a:srgbClr val="A40084"/>
      </a:accent3>
      <a:accent4>
        <a:srgbClr val="33C1BA"/>
      </a:accent4>
      <a:accent5>
        <a:srgbClr val="F8941E"/>
      </a:accent5>
      <a:accent6>
        <a:srgbClr val="E21776"/>
      </a:accent6>
      <a:hlink>
        <a:srgbClr val="0073B0"/>
      </a:hlink>
      <a:folHlink>
        <a:srgbClr val="A40084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K__.potx" id="{E1FE066B-7F72-4D26-AB24-45CD6F416A12}" vid="{57BC126E-01F0-4842-9BA2-F9F95222DDAB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TK__</Template>
  <TotalTime>332</TotalTime>
  <Words>454</Words>
  <Application>Microsoft Office PowerPoint</Application>
  <PresentationFormat>Näytössä katseltava diaesitys (4:3)</PresentationFormat>
  <Paragraphs>108</Paragraphs>
  <Slides>12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Calibri</vt:lpstr>
      <vt:lpstr>Lucida Grande</vt:lpstr>
      <vt:lpstr>__TK</vt:lpstr>
      <vt:lpstr>Suomalaisten matkailu Viroon</vt:lpstr>
      <vt:lpstr>Esityksen teemat</vt:lpstr>
      <vt:lpstr>Suomalaisten vironmatkailun tietolähteet</vt:lpstr>
      <vt:lpstr>Suomalaisten vironmatkailun määrää kuvaavat tiedot</vt:lpstr>
      <vt:lpstr>Matkamäärät tyypeittäin</vt:lpstr>
      <vt:lpstr>Yhteenveto matkamääristä vuonna 2015</vt:lpstr>
      <vt:lpstr>Rahankäyttö: euroa per matka (per henkilö)</vt:lpstr>
      <vt:lpstr>PowerPoint-esitys</vt:lpstr>
      <vt:lpstr>Ikäryhmittäin euroa per matka per henkilö 2012-2015</vt:lpstr>
      <vt:lpstr>Suomalaismatkailijoiden kokonaismenot</vt:lpstr>
      <vt:lpstr>Kokonaismenot matkatyypeittäin</vt:lpstr>
      <vt:lpstr>Yhteenveto rahankäytöstä vuonna 2015</vt:lpstr>
    </vt:vector>
  </TitlesOfParts>
  <Company>Tilastokeskus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Suomalaisten matkailu Viroon</dc:title>
  <dc:creator>Ossi Nurmi</dc:creator>
  <cp:lastModifiedBy>Ossi Nurmi</cp:lastModifiedBy>
  <cp:revision>46</cp:revision>
  <dcterms:created xsi:type="dcterms:W3CDTF">2016-10-04T11:54:52Z</dcterms:created>
  <dcterms:modified xsi:type="dcterms:W3CDTF">2016-10-05T10:33:48Z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ieli">
    <vt:lpwstr>FI</vt:lpwstr>
  </property>
</Properties>
</file>